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  <p:sldMasterId id="2147483698" r:id="rId2"/>
    <p:sldMasterId id="2147483699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Google Sans" panose="020B0603030502040204" pitchFamily="34" charset="0"/>
      <p:regular r:id="rId26"/>
      <p:bold r:id="rId27"/>
      <p:italic r:id="rId28"/>
      <p:boldItalic r:id="rId29"/>
    </p:embeddedFont>
    <p:embeddedFont>
      <p:font typeface="Google Sans Medium" panose="020B060303050204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rica Hanson" initials="" lastIdx="2" clrIdx="0"/>
  <p:cmAuthor id="1" name="Komal Sandhu" initials="" lastIdx="2" clrIdx="1"/>
  <p:cmAuthor id="2" name="Nikhil Raichur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6-28T17:02:08.190" idx="2">
    <p:pos x="6000" y="100"/>
    <p:text>+1</p:text>
  </p:cm>
  <p:cm authorId="1" dt="2019-06-28T17:11:11.326" idx="1">
    <p:pos x="6000" y="0"/>
    <p:text>+1</p:text>
  </p:cm>
  <p:cm authorId="1" dt="2019-07-01T08:17:13.526" idx="2">
    <p:pos x="6000" y="100"/>
    <p:text>I can't seem to open these links +raichur@google.com</p:text>
  </p:cm>
  <p:cm authorId="2" dt="2019-07-01T08:17:13.526" idx="2">
    <p:pos x="6000" y="100"/>
    <p:text>Works now! Thanks</p:text>
  </p:cm>
  <p:cm authorId="0" dt="2019-07-01T08:18:53.093" idx="1">
    <p:pos x="6000" y="0"/>
    <p:text>+raichur@google.com what is 'build for everyone' - a specific campaign? If we are not apart of that, we should cover up the 'build for everyone' and also '2018' on each slide
_Reassigned to Nikhil Raichur_</p:text>
  </p:cm>
  <p:cm authorId="2" dt="2019-07-01T08:18:53.093" idx="1">
    <p:pos x="6000" y="0"/>
    <p:text>Done!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bb508da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36bb508da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c133872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36c133872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bb508da8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36bb508da8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ecc85b5e5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3ecc85b5e5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c444a426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5c444a426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6c133872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36c133872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c133872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36c133872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bb508da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36bb508da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bb508da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36bb508da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6bb508da8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g36bb508da8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6bb508da8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36bb508da8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bb508da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36bb508da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bb508da8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36bb508da8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fc1d26529_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fc1d26529_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bb508da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36bb508da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bb508da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36bb508da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c444a426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c444a426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c444a426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5c444a426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ecc85b5e5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3ecc85b5e5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bb508da8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36bb508da8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bb508da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g36bb508da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Illustration">
  <p:cSld name="CUSTOM_7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 l="9740" t="-13605" r="-9740" b="-24382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6"/>
          <p:cNvSpPr txBox="1">
            <a:spLocks noGrp="1"/>
          </p:cNvSpPr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">
  <p:cSld name="CUSTOM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Blue">
  <p:cSld name="CUSTOM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ile only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body" idx="2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Logo only">
  <p:cSld name="CUSTOM_7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t to know">
  <p:cSld name="CUSTOM_4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/>
        </p:nvSpPr>
        <p:spPr>
          <a:xfrm>
            <a:off x="-25" y="0"/>
            <a:ext cx="9144054" cy="3413781"/>
          </a:xfrm>
          <a:custGeom>
            <a:avLst/>
            <a:gdLst/>
            <a:ahLst/>
            <a:cxnLst/>
            <a:rect l="l" t="t" r="r" b="b"/>
            <a:pathLst>
              <a:path w="285774" h="106689" extrusionOk="0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subTitle" idx="1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Green">
  <p:cSld name="CUSTOM_2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Frame">
  <p:cSld name="CUSTOM_9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5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name="adj1" fmla="val 9033816"/>
              <a:gd name="adj2" fmla="val 17732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5"/>
          <p:cNvSpPr txBox="1">
            <a:spLocks noGrp="1"/>
          </p:cNvSpPr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/>
          <p:nvPr/>
        </p:nvSpPr>
        <p:spPr>
          <a:xfrm>
            <a:off x="-25" y="0"/>
            <a:ext cx="9144054" cy="3366811"/>
          </a:xfrm>
          <a:custGeom>
            <a:avLst/>
            <a:gdLst/>
            <a:ahLst/>
            <a:cxnLst/>
            <a:rect l="l" t="t" r="r" b="b"/>
            <a:pathLst>
              <a:path w="285774" h="104665" extrusionOk="0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6"/>
          <p:cNvSpPr txBox="1">
            <a:spLocks noGrp="1"/>
          </p:cNvSpPr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8" name="Google Shape;138;p36"/>
          <p:cNvSpPr txBox="1">
            <a:spLocks noGrp="1"/>
          </p:cNvSpPr>
          <p:nvPr>
            <p:ph type="subTitle" idx="1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le Description ">
  <p:cSld name="CUSTOM_8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>
            <a:spLocks noGrp="1"/>
          </p:cNvSpPr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1" name="Google Shape;141;p37"/>
          <p:cNvSpPr txBox="1">
            <a:spLocks noGrp="1"/>
          </p:cNvSpPr>
          <p:nvPr>
            <p:ph type="body" idx="1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Blue">
  <p:cSld name="CUSTOM_3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8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8"/>
          <p:cNvSpPr txBox="1">
            <a:spLocks noGrp="1"/>
          </p:cNvSpPr>
          <p:nvPr>
            <p:ph type="body" idx="1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6" name="Google Shape;146;p38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 Blue">
  <p:cSld name="CUSTOM_3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9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subTitle" idx="1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40"/>
          <p:cNvSpPr txBox="1">
            <a:spLocks noGrp="1"/>
          </p:cNvSpPr>
          <p:nvPr>
            <p:ph type="body" idx="1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sz="1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1"/>
          <p:cNvSpPr txBox="1">
            <a:spLocks noGrp="1"/>
          </p:cNvSpPr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ubTitle" idx="1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/>
          <p:nvPr/>
        </p:nvSpPr>
        <p:spPr>
          <a:xfrm>
            <a:off x="2001675" y="1253325"/>
            <a:ext cx="5140645" cy="2414169"/>
          </a:xfrm>
          <a:custGeom>
            <a:avLst/>
            <a:gdLst/>
            <a:ahLst/>
            <a:cxnLst/>
            <a:rect l="l" t="t" r="r" b="b"/>
            <a:pathLst>
              <a:path w="281795" h="141635" extrusionOk="0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2"/>
          <p:cNvSpPr txBox="1">
            <a:spLocks noGrp="1"/>
          </p:cNvSpPr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subTitle" idx="1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body" idx="2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6" name="Google Shape;166;p43"/>
          <p:cNvSpPr txBox="1">
            <a:spLocks noGrp="1"/>
          </p:cNvSpPr>
          <p:nvPr>
            <p:ph type="body" idx="3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- Left justified">
  <p:cSld name="CUSTOM_2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>
            <a:spLocks noGrp="1"/>
          </p:cNvSpPr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title" idx="2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5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45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Orange">
  <p:cSld name="CUSTOM_1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46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4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7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Red">
  <p:cSld name="CUSTOM_2_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8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8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Dark Yellow">
  <p:cSld name="CUSTOM_2_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9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49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">
  <p:cSld name="CUSTOM_3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0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0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50"/>
          <p:cNvSpPr txBox="1">
            <a:spLocks noGrp="1"/>
          </p:cNvSpPr>
          <p:nvPr>
            <p:ph type="subTitle" idx="1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Green">
  <p:cSld name="CUSTOM_3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1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1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51"/>
          <p:cNvSpPr txBox="1">
            <a:spLocks noGrp="1"/>
          </p:cNvSpPr>
          <p:nvPr>
            <p:ph type="body" idx="1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51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7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/>
        </p:nvSpPr>
        <p:spPr>
          <a:xfrm>
            <a:off x="67031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5447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00100" y="4859975"/>
            <a:ext cx="820076" cy="111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.png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175" y="1366750"/>
            <a:ext cx="1719350" cy="2591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53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How to host a</a:t>
            </a:r>
            <a:endParaRPr sz="4000" b="0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53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DSC Cloud Fest</a:t>
            </a:r>
            <a:endParaRPr sz="4000" i="0" u="none" strike="noStrike" cap="none">
              <a:solidFill>
                <a:schemeClr val="accent1"/>
              </a:solidFill>
            </a:endParaRPr>
          </a:p>
        </p:txBody>
      </p:sp>
      <p:sp>
        <p:nvSpPr>
          <p:cNvPr id="204" name="Google Shape;204;p53"/>
          <p:cNvSpPr txBox="1"/>
          <p:nvPr/>
        </p:nvSpPr>
        <p:spPr>
          <a:xfrm>
            <a:off x="3324875" y="3129525"/>
            <a:ext cx="1394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Cloud Study Jams</a:t>
            </a:r>
            <a:endParaRPr sz="1000" b="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5" name="Google Shape;2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3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53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3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Meet, Greet!</a:t>
            </a:r>
            <a:endParaRPr sz="40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65" name="Google Shape;365;p63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Collaborate</a:t>
            </a:r>
            <a:endParaRPr sz="4000" i="0" u="none" strike="noStrike" cap="none">
              <a:solidFill>
                <a:schemeClr val="accent1"/>
              </a:solidFill>
            </a:endParaRPr>
          </a:p>
        </p:txBody>
      </p:sp>
      <p:pic>
        <p:nvPicPr>
          <p:cNvPr id="366" name="Google Shape;366;p63"/>
          <p:cNvPicPr preferRelativeResize="0"/>
          <p:nvPr/>
        </p:nvPicPr>
        <p:blipFill rotWithShape="1">
          <a:blip r:embed="rId3">
            <a:alphaModFix/>
          </a:blip>
          <a:srcRect l="14703" r="14710"/>
          <a:stretch/>
        </p:blipFill>
        <p:spPr>
          <a:xfrm>
            <a:off x="5307899" y="1493612"/>
            <a:ext cx="3214426" cy="256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975" y="1514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3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63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>
            <a:spLocks noGrp="1"/>
          </p:cNvSpPr>
          <p:nvPr>
            <p:ph type="title"/>
          </p:nvPr>
        </p:nvSpPr>
        <p:spPr>
          <a:xfrm>
            <a:off x="-680925" y="173387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Open to All</a:t>
            </a:r>
            <a:endParaRPr sz="40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75" name="Google Shape;375;p64"/>
          <p:cNvSpPr txBox="1">
            <a:spLocks noGrp="1"/>
          </p:cNvSpPr>
          <p:nvPr>
            <p:ph type="subTitle" idx="1"/>
          </p:nvPr>
        </p:nvSpPr>
        <p:spPr>
          <a:xfrm>
            <a:off x="-680925" y="2461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Community</a:t>
            </a:r>
            <a:endParaRPr sz="4000" i="0" u="none" strike="noStrike" cap="none">
              <a:solidFill>
                <a:schemeClr val="accent1"/>
              </a:solidFill>
            </a:endParaRPr>
          </a:p>
        </p:txBody>
      </p:sp>
      <p:pic>
        <p:nvPicPr>
          <p:cNvPr id="376" name="Google Shape;3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74" y="1581650"/>
            <a:ext cx="4231705" cy="223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024" y="1869913"/>
            <a:ext cx="199756" cy="19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0164" y="1733875"/>
            <a:ext cx="225724" cy="2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5219" y="1761546"/>
            <a:ext cx="170399" cy="17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4613" y="1581650"/>
            <a:ext cx="530175" cy="5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300163" y="1581650"/>
            <a:ext cx="530175" cy="5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4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4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>
            <a:spLocks noGrp="1"/>
          </p:cNvSpPr>
          <p:nvPr>
            <p:ph type="title"/>
          </p:nvPr>
        </p:nvSpPr>
        <p:spPr>
          <a:xfrm>
            <a:off x="-68100" y="1757938"/>
            <a:ext cx="44361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Attendee process</a:t>
            </a:r>
            <a:endParaRPr sz="4000" b="0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0" name="Google Shape;390;p65"/>
          <p:cNvSpPr txBox="1">
            <a:spLocks noGrp="1"/>
          </p:cNvSpPr>
          <p:nvPr>
            <p:ph type="subTitle" idx="1"/>
          </p:nvPr>
        </p:nvSpPr>
        <p:spPr>
          <a:xfrm>
            <a:off x="-341400" y="2390788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1800"/>
              <a:t>Cannot be any simpler! :p</a:t>
            </a:r>
            <a:endParaRPr sz="1800" i="0" u="none" strike="noStrike" cap="none">
              <a:solidFill>
                <a:schemeClr val="accent1"/>
              </a:solidFill>
            </a:endParaRPr>
          </a:p>
        </p:txBody>
      </p:sp>
      <p:cxnSp>
        <p:nvCxnSpPr>
          <p:cNvPr id="391" name="Google Shape;391;p65"/>
          <p:cNvCxnSpPr/>
          <p:nvPr/>
        </p:nvCxnSpPr>
        <p:spPr>
          <a:xfrm>
            <a:off x="6322973" y="2068871"/>
            <a:ext cx="999600" cy="599100"/>
          </a:xfrm>
          <a:prstGeom prst="straightConnector1">
            <a:avLst/>
          </a:prstGeom>
          <a:noFill/>
          <a:ln w="28575" cap="rnd" cmpd="sng">
            <a:solidFill>
              <a:srgbClr val="CCCCC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65"/>
          <p:cNvCxnSpPr/>
          <p:nvPr/>
        </p:nvCxnSpPr>
        <p:spPr>
          <a:xfrm rot="10800000" flipH="1">
            <a:off x="6741375" y="2892850"/>
            <a:ext cx="624900" cy="650400"/>
          </a:xfrm>
          <a:prstGeom prst="straightConnector1">
            <a:avLst/>
          </a:prstGeom>
          <a:noFill/>
          <a:ln w="28575" cap="rnd" cmpd="sng">
            <a:solidFill>
              <a:srgbClr val="CCCCCC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93" name="Google Shape;393;p65"/>
          <p:cNvPicPr preferRelativeResize="0"/>
          <p:nvPr/>
        </p:nvPicPr>
        <p:blipFill rotWithShape="1">
          <a:blip r:embed="rId3">
            <a:alphaModFix/>
          </a:blip>
          <a:srcRect t="-2071" b="26468"/>
          <a:stretch/>
        </p:blipFill>
        <p:spPr>
          <a:xfrm>
            <a:off x="3508400" y="3702325"/>
            <a:ext cx="3388925" cy="14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5"/>
          <p:cNvPicPr preferRelativeResize="0"/>
          <p:nvPr/>
        </p:nvPicPr>
        <p:blipFill rotWithShape="1">
          <a:blip r:embed="rId4">
            <a:alphaModFix/>
          </a:blip>
          <a:srcRect l="21905" r="21899"/>
          <a:stretch/>
        </p:blipFill>
        <p:spPr>
          <a:xfrm>
            <a:off x="7056420" y="1825425"/>
            <a:ext cx="1506504" cy="1507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65"/>
          <p:cNvGrpSpPr/>
          <p:nvPr/>
        </p:nvGrpSpPr>
        <p:grpSpPr>
          <a:xfrm>
            <a:off x="5030473" y="399075"/>
            <a:ext cx="1854033" cy="1507972"/>
            <a:chOff x="5714750" y="868788"/>
            <a:chExt cx="1129062" cy="965287"/>
          </a:xfrm>
        </p:grpSpPr>
        <p:pic>
          <p:nvPicPr>
            <p:cNvPr id="396" name="Google Shape;396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4750" y="913725"/>
              <a:ext cx="1078478" cy="92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65"/>
            <p:cNvSpPr/>
            <p:nvPr/>
          </p:nvSpPr>
          <p:spPr>
            <a:xfrm>
              <a:off x="6655825" y="979100"/>
              <a:ext cx="137400" cy="13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5"/>
            <p:cNvSpPr txBox="1"/>
            <p:nvPr/>
          </p:nvSpPr>
          <p:spPr>
            <a:xfrm>
              <a:off x="6557612" y="868788"/>
              <a:ext cx="2862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solidFill>
                  <a:srgbClr val="D9D9D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99" name="Google Shape;399;p65"/>
          <p:cNvSpPr txBox="1"/>
          <p:nvPr/>
        </p:nvSpPr>
        <p:spPr>
          <a:xfrm>
            <a:off x="6735775" y="733300"/>
            <a:ext cx="21789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Register to a Cloud Fest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0" name="Google Shape;400;p65"/>
          <p:cNvSpPr txBox="1"/>
          <p:nvPr/>
        </p:nvSpPr>
        <p:spPr>
          <a:xfrm>
            <a:off x="6217425" y="4321675"/>
            <a:ext cx="3184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Take up Labs &amp; Complete Quests!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Celebrate with Goodies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65"/>
          <p:cNvSpPr txBox="1"/>
          <p:nvPr/>
        </p:nvSpPr>
        <p:spPr>
          <a:xfrm>
            <a:off x="5164475" y="2470150"/>
            <a:ext cx="23067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Attend Workshops / Hands-on labs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At the venue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2" name="Google Shape;40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5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65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89067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do you need to do after the event?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0" name="Google Shape;410;p66"/>
          <p:cNvSpPr/>
          <p:nvPr/>
        </p:nvSpPr>
        <p:spPr>
          <a:xfrm>
            <a:off x="23825" y="4601100"/>
            <a:ext cx="9120300" cy="54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7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Follow up on</a:t>
            </a:r>
            <a:endParaRPr sz="4000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6" name="Google Shape;416;p67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Workshops &amp; Labs</a:t>
            </a:r>
            <a:endParaRPr sz="4000" b="1" i="0" u="none" strike="noStrike" cap="none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17" name="Google Shape;4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749" y="1182025"/>
            <a:ext cx="3291077" cy="2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7"/>
          <p:cNvSpPr/>
          <p:nvPr/>
        </p:nvSpPr>
        <p:spPr>
          <a:xfrm>
            <a:off x="8166416" y="1369106"/>
            <a:ext cx="390000" cy="3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7"/>
          <p:cNvSpPr txBox="1"/>
          <p:nvPr/>
        </p:nvSpPr>
        <p:spPr>
          <a:xfrm>
            <a:off x="7804624" y="1245000"/>
            <a:ext cx="8112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D9D9D9"/>
                </a:solidFill>
                <a:latin typeface="Google Sans"/>
                <a:ea typeface="Google Sans"/>
                <a:cs typeface="Google Sans"/>
                <a:sym typeface="Google Sans"/>
              </a:rPr>
              <a:t>DSC</a:t>
            </a:r>
            <a:endParaRPr sz="1800" b="1">
              <a:solidFill>
                <a:srgbClr val="D9D9D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0" name="Google Shape;42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7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7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>
            <a:spLocks noGrp="1"/>
          </p:cNvSpPr>
          <p:nvPr>
            <p:ph type="title"/>
          </p:nvPr>
        </p:nvSpPr>
        <p:spPr>
          <a:xfrm>
            <a:off x="187525" y="1895388"/>
            <a:ext cx="55950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30 days to complete</a:t>
            </a:r>
            <a:endParaRPr sz="40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428" name="Google Shape;428;p68"/>
          <p:cNvSpPr txBox="1">
            <a:spLocks noGrp="1"/>
          </p:cNvSpPr>
          <p:nvPr>
            <p:ph type="subTitle" idx="1"/>
          </p:nvPr>
        </p:nvSpPr>
        <p:spPr>
          <a:xfrm>
            <a:off x="187525" y="2571750"/>
            <a:ext cx="36804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Qwiklabs</a:t>
            </a:r>
            <a:endParaRPr sz="4000" i="0" u="none" strike="noStrike" cap="none">
              <a:solidFill>
                <a:schemeClr val="accent2"/>
              </a:solidFill>
            </a:endParaRPr>
          </a:p>
        </p:txBody>
      </p:sp>
      <p:pic>
        <p:nvPicPr>
          <p:cNvPr id="429" name="Google Shape;4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050" y="1601851"/>
            <a:ext cx="3330950" cy="197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3151" y="2358226"/>
            <a:ext cx="3472300" cy="122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289" y="2099702"/>
            <a:ext cx="338263" cy="5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1771" y="2008350"/>
            <a:ext cx="577401" cy="5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8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8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9"/>
          <p:cNvSpPr/>
          <p:nvPr/>
        </p:nvSpPr>
        <p:spPr>
          <a:xfrm>
            <a:off x="-25" y="0"/>
            <a:ext cx="9144054" cy="3413781"/>
          </a:xfrm>
          <a:custGeom>
            <a:avLst/>
            <a:gdLst/>
            <a:ahLst/>
            <a:cxnLst/>
            <a:rect l="l" t="t" r="r" b="b"/>
            <a:pathLst>
              <a:path w="285774" h="106689" extrusionOk="0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69"/>
          <p:cNvGrpSpPr/>
          <p:nvPr/>
        </p:nvGrpSpPr>
        <p:grpSpPr>
          <a:xfrm>
            <a:off x="782130" y="1244507"/>
            <a:ext cx="2096539" cy="1966058"/>
            <a:chOff x="1050000" y="238125"/>
            <a:chExt cx="5601225" cy="5208100"/>
          </a:xfrm>
        </p:grpSpPr>
        <p:sp>
          <p:nvSpPr>
            <p:cNvPr id="442" name="Google Shape;442;p69"/>
            <p:cNvSpPr/>
            <p:nvPr/>
          </p:nvSpPr>
          <p:spPr>
            <a:xfrm>
              <a:off x="1297575" y="737225"/>
              <a:ext cx="1061625" cy="1439950"/>
            </a:xfrm>
            <a:custGeom>
              <a:avLst/>
              <a:gdLst/>
              <a:ahLst/>
              <a:cxnLst/>
              <a:rect l="l" t="t" r="r" b="b"/>
              <a:pathLst>
                <a:path w="42465" h="57598" extrusionOk="0">
                  <a:moveTo>
                    <a:pt x="38662" y="1"/>
                  </a:moveTo>
                  <a:cubicBezTo>
                    <a:pt x="21312" y="12677"/>
                    <a:pt x="8319" y="30344"/>
                    <a:pt x="1426" y="50705"/>
                  </a:cubicBezTo>
                  <a:cubicBezTo>
                    <a:pt x="951" y="52289"/>
                    <a:pt x="475" y="53794"/>
                    <a:pt x="0" y="55379"/>
                  </a:cubicBezTo>
                  <a:lnTo>
                    <a:pt x="5546" y="57597"/>
                  </a:lnTo>
                  <a:cubicBezTo>
                    <a:pt x="5863" y="56567"/>
                    <a:pt x="6100" y="55696"/>
                    <a:pt x="6417" y="54666"/>
                  </a:cubicBezTo>
                  <a:cubicBezTo>
                    <a:pt x="12755" y="34543"/>
                    <a:pt x="25352" y="16955"/>
                    <a:pt x="42465" y="4517"/>
                  </a:cubicBezTo>
                  <a:lnTo>
                    <a:pt x="38662" y="1"/>
                  </a:lnTo>
                  <a:close/>
                </a:path>
              </a:pathLst>
            </a:custGeom>
            <a:solidFill>
              <a:srgbClr val="FCB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9"/>
            <p:cNvSpPr/>
            <p:nvPr/>
          </p:nvSpPr>
          <p:spPr>
            <a:xfrm>
              <a:off x="2264100" y="238125"/>
              <a:ext cx="4387125" cy="3091775"/>
            </a:xfrm>
            <a:custGeom>
              <a:avLst/>
              <a:gdLst/>
              <a:ahLst/>
              <a:cxnLst/>
              <a:rect l="l" t="t" r="r" b="b"/>
              <a:pathLst>
                <a:path w="175485" h="123671" extrusionOk="0">
                  <a:moveTo>
                    <a:pt x="61163" y="0"/>
                  </a:moveTo>
                  <a:cubicBezTo>
                    <a:pt x="38742" y="0"/>
                    <a:pt x="16955" y="7843"/>
                    <a:pt x="1" y="19965"/>
                  </a:cubicBezTo>
                  <a:lnTo>
                    <a:pt x="3804" y="24481"/>
                  </a:lnTo>
                  <a:cubicBezTo>
                    <a:pt x="20599" y="12597"/>
                    <a:pt x="40643" y="6100"/>
                    <a:pt x="61163" y="5942"/>
                  </a:cubicBezTo>
                  <a:cubicBezTo>
                    <a:pt x="122403" y="5942"/>
                    <a:pt x="168592" y="61558"/>
                    <a:pt x="157342" y="121769"/>
                  </a:cubicBezTo>
                  <a:lnTo>
                    <a:pt x="163046" y="123670"/>
                  </a:lnTo>
                  <a:cubicBezTo>
                    <a:pt x="175484" y="59577"/>
                    <a:pt x="126444" y="79"/>
                    <a:pt x="61163" y="0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9"/>
            <p:cNvSpPr/>
            <p:nvPr/>
          </p:nvSpPr>
          <p:spPr>
            <a:xfrm>
              <a:off x="1899675" y="3448700"/>
              <a:ext cx="4397000" cy="1997525"/>
            </a:xfrm>
            <a:custGeom>
              <a:avLst/>
              <a:gdLst/>
              <a:ahLst/>
              <a:cxnLst/>
              <a:rect l="l" t="t" r="r" b="b"/>
              <a:pathLst>
                <a:path w="175880" h="79901" extrusionOk="0">
                  <a:moveTo>
                    <a:pt x="170255" y="1"/>
                  </a:moveTo>
                  <a:cubicBezTo>
                    <a:pt x="161619" y="34543"/>
                    <a:pt x="134841" y="61638"/>
                    <a:pt x="100379" y="70669"/>
                  </a:cubicBezTo>
                  <a:cubicBezTo>
                    <a:pt x="92106" y="72861"/>
                    <a:pt x="83700" y="73930"/>
                    <a:pt x="75361" y="73930"/>
                  </a:cubicBezTo>
                  <a:cubicBezTo>
                    <a:pt x="49041" y="73930"/>
                    <a:pt x="23386" y="63286"/>
                    <a:pt x="4675" y="43733"/>
                  </a:cubicBezTo>
                  <a:lnTo>
                    <a:pt x="1" y="47377"/>
                  </a:lnTo>
                  <a:cubicBezTo>
                    <a:pt x="19830" y="68420"/>
                    <a:pt x="47180" y="79901"/>
                    <a:pt x="75334" y="79901"/>
                  </a:cubicBezTo>
                  <a:cubicBezTo>
                    <a:pt x="83962" y="79901"/>
                    <a:pt x="92665" y="78823"/>
                    <a:pt x="101250" y="76611"/>
                  </a:cubicBezTo>
                  <a:cubicBezTo>
                    <a:pt x="137773" y="67263"/>
                    <a:pt x="166373" y="38742"/>
                    <a:pt x="175880" y="2219"/>
                  </a:cubicBezTo>
                  <a:lnTo>
                    <a:pt x="170255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9"/>
            <p:cNvSpPr/>
            <p:nvPr/>
          </p:nvSpPr>
          <p:spPr>
            <a:xfrm>
              <a:off x="1050000" y="2123675"/>
              <a:ext cx="968550" cy="2509475"/>
            </a:xfrm>
            <a:custGeom>
              <a:avLst/>
              <a:gdLst/>
              <a:ahLst/>
              <a:cxnLst/>
              <a:rect l="l" t="t" r="r" b="b"/>
              <a:pathLst>
                <a:path w="38742" h="100379" extrusionOk="0">
                  <a:moveTo>
                    <a:pt x="9745" y="0"/>
                  </a:moveTo>
                  <a:cubicBezTo>
                    <a:pt x="0" y="33750"/>
                    <a:pt x="7843" y="70114"/>
                    <a:pt x="30739" y="96734"/>
                  </a:cubicBezTo>
                  <a:cubicBezTo>
                    <a:pt x="31848" y="98001"/>
                    <a:pt x="32958" y="99190"/>
                    <a:pt x="34067" y="100378"/>
                  </a:cubicBezTo>
                  <a:lnTo>
                    <a:pt x="38741" y="96734"/>
                  </a:lnTo>
                  <a:cubicBezTo>
                    <a:pt x="38028" y="96021"/>
                    <a:pt x="37394" y="95229"/>
                    <a:pt x="36760" y="94516"/>
                  </a:cubicBezTo>
                  <a:cubicBezTo>
                    <a:pt x="14577" y="69877"/>
                    <a:pt x="6655" y="34225"/>
                    <a:pt x="15528" y="2139"/>
                  </a:cubicBezTo>
                  <a:lnTo>
                    <a:pt x="9745" y="0"/>
                  </a:lnTo>
                  <a:close/>
                </a:path>
              </a:pathLst>
            </a:custGeom>
            <a:solidFill>
              <a:srgbClr val="FCBC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9"/>
            <p:cNvSpPr/>
            <p:nvPr/>
          </p:nvSpPr>
          <p:spPr>
            <a:xfrm>
              <a:off x="5415950" y="3218250"/>
              <a:ext cx="939864" cy="1571088"/>
            </a:xfrm>
            <a:custGeom>
              <a:avLst/>
              <a:gdLst/>
              <a:ahLst/>
              <a:cxnLst/>
              <a:rect l="l" t="t" r="r" b="b"/>
              <a:pathLst>
                <a:path w="37871" h="64015" extrusionOk="0">
                  <a:moveTo>
                    <a:pt x="31849" y="1"/>
                  </a:moveTo>
                  <a:cubicBezTo>
                    <a:pt x="28284" y="22738"/>
                    <a:pt x="17034" y="43653"/>
                    <a:pt x="1" y="59182"/>
                  </a:cubicBezTo>
                  <a:lnTo>
                    <a:pt x="3724" y="64014"/>
                  </a:lnTo>
                  <a:cubicBezTo>
                    <a:pt x="22263" y="47694"/>
                    <a:pt x="34384" y="25273"/>
                    <a:pt x="37870" y="793"/>
                  </a:cubicBezTo>
                  <a:lnTo>
                    <a:pt x="31849" y="1"/>
                  </a:lnTo>
                  <a:close/>
                </a:path>
              </a:pathLst>
            </a:custGeom>
            <a:solidFill>
              <a:srgbClr val="438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69"/>
          <p:cNvSpPr txBox="1">
            <a:spLocks noGrp="1"/>
          </p:cNvSpPr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Be the leader!</a:t>
            </a:r>
            <a:endParaRPr sz="4000" i="0" u="none" strike="noStrike" cap="non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48" name="Google Shape;448;p69"/>
          <p:cNvSpPr txBox="1">
            <a:spLocks noGrp="1"/>
          </p:cNvSpPr>
          <p:nvPr>
            <p:ph type="subTitle" idx="1"/>
          </p:nvPr>
        </p:nvSpPr>
        <p:spPr>
          <a:xfrm>
            <a:off x="3114700" y="20820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Show up your leadership abilities to host an event! Keep your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Audience aware about who you are and show the impact you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Are creating as a Community leader! Go pat your back!</a:t>
            </a:r>
            <a:endParaRPr/>
          </a:p>
        </p:txBody>
      </p:sp>
      <p:pic>
        <p:nvPicPr>
          <p:cNvPr id="449" name="Google Shape;449;p69"/>
          <p:cNvPicPr preferRelativeResize="0"/>
          <p:nvPr/>
        </p:nvPicPr>
        <p:blipFill rotWithShape="1">
          <a:blip r:embed="rId3">
            <a:alphaModFix/>
          </a:blip>
          <a:srcRect l="69077"/>
          <a:stretch/>
        </p:blipFill>
        <p:spPr>
          <a:xfrm>
            <a:off x="670400" y="413250"/>
            <a:ext cx="2586240" cy="341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9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9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>
            <a:spLocks noGrp="1"/>
          </p:cNvSpPr>
          <p:nvPr>
            <p:ph type="body" idx="1"/>
          </p:nvPr>
        </p:nvSpPr>
        <p:spPr>
          <a:xfrm>
            <a:off x="513575" y="1176650"/>
            <a:ext cx="46089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None/>
            </a:pPr>
            <a:r>
              <a:rPr lang="en" sz="2000" b="1" i="0" u="none" strike="noStrike" cap="none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Do this</a:t>
            </a:r>
            <a:endParaRPr sz="16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❏"/>
            </a:pPr>
            <a:r>
              <a:rPr lang="en"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 clear, be brief.</a:t>
            </a:r>
            <a:endParaRPr sz="16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❏"/>
            </a:pPr>
            <a:r>
              <a:rPr lang="en">
                <a:solidFill>
                  <a:schemeClr val="dk2"/>
                </a:solidFill>
              </a:rPr>
              <a:t>Follow up for feedback &amp; completion of labs.</a:t>
            </a:r>
            <a:endParaRPr>
              <a:solidFill>
                <a:schemeClr val="dk2"/>
              </a:solidFill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❏"/>
            </a:pPr>
            <a:r>
              <a:rPr lang="en">
                <a:solidFill>
                  <a:schemeClr val="dk2"/>
                </a:solidFill>
              </a:rPr>
              <a:t>Collaborate with other Communities</a:t>
            </a:r>
            <a:br>
              <a:rPr lang="en">
                <a:solidFill>
                  <a:schemeClr val="dk2"/>
                </a:solidFill>
              </a:rPr>
            </a:br>
            <a:endParaRPr sz="16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None/>
            </a:pPr>
            <a:r>
              <a:rPr lang="en" sz="1800" b="1" i="0" u="none" strike="noStrike" cap="none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Don’t do this</a:t>
            </a:r>
            <a:endParaRPr sz="1800" b="1" i="0" u="none" strike="noStrike" cap="none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❏"/>
            </a:pPr>
            <a:r>
              <a:rPr lang="en">
                <a:solidFill>
                  <a:schemeClr val="dk2"/>
                </a:solidFill>
              </a:rPr>
              <a:t>Make it an obligation to attendees.</a:t>
            </a:r>
            <a:endParaRPr sz="16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❏"/>
            </a:pPr>
            <a:r>
              <a:rPr lang="en">
                <a:solidFill>
                  <a:schemeClr val="dk2"/>
                </a:solidFill>
              </a:rPr>
              <a:t>Share more thoughts at once! </a:t>
            </a:r>
            <a:endParaRPr sz="16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None/>
            </a:pPr>
            <a:endParaRPr sz="1600" b="0" i="0" u="none" strike="noStrike" cap="none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8" name="Google Shape;458;p70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/>
              <a:t>Tips to make a successful event</a:t>
            </a:r>
            <a:endParaRPr sz="2600" i="0" u="none" strike="noStrike" cap="none">
              <a:solidFill>
                <a:srgbClr val="3C4043"/>
              </a:solidFill>
            </a:endParaRPr>
          </a:p>
        </p:txBody>
      </p:sp>
      <p:pic>
        <p:nvPicPr>
          <p:cNvPr id="459" name="Google Shape;4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675" y="1176650"/>
            <a:ext cx="2828376" cy="159417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0" name="Google Shape;46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0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0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1"/>
          <p:cNvSpPr txBox="1"/>
          <p:nvPr/>
        </p:nvSpPr>
        <p:spPr>
          <a:xfrm>
            <a:off x="4899500" y="4118100"/>
            <a:ext cx="1647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Always speak out 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about your community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8" name="Google Shape;468;p71"/>
          <p:cNvSpPr txBox="1"/>
          <p:nvPr/>
        </p:nvSpPr>
        <p:spPr>
          <a:xfrm>
            <a:off x="7129150" y="4118100"/>
            <a:ext cx="1937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Tweet &amp; share!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#developerstudentclubs #dscindia tag @googledevs and @googlestudents 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9" name="Google Shape;469;p71"/>
          <p:cNvSpPr txBox="1">
            <a:spLocks noGrp="1"/>
          </p:cNvSpPr>
          <p:nvPr>
            <p:ph type="title"/>
          </p:nvPr>
        </p:nvSpPr>
        <p:spPr>
          <a:xfrm>
            <a:off x="4934050" y="1872525"/>
            <a:ext cx="39339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/>
              <a:t>Let the world know!</a:t>
            </a:r>
            <a:endParaRPr sz="3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470" name="Google Shape;47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012" y="4186562"/>
            <a:ext cx="407975" cy="33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1"/>
          <p:cNvPicPr preferRelativeResize="0"/>
          <p:nvPr/>
        </p:nvPicPr>
        <p:blipFill rotWithShape="1">
          <a:blip r:embed="rId4">
            <a:alphaModFix/>
          </a:blip>
          <a:srcRect l="5341" r="5341"/>
          <a:stretch/>
        </p:blipFill>
        <p:spPr>
          <a:xfrm>
            <a:off x="-274300" y="1331700"/>
            <a:ext cx="4678152" cy="29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323" y="4277813"/>
            <a:ext cx="447376" cy="36031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1"/>
          <p:cNvSpPr txBox="1"/>
          <p:nvPr/>
        </p:nvSpPr>
        <p:spPr>
          <a:xfrm>
            <a:off x="4984275" y="2452700"/>
            <a:ext cx="43482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Let your audience to keep sharing their 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experiences at the event.  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4" name="Google Shape;474;p71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71"/>
          <p:cNvSpPr/>
          <p:nvPr/>
        </p:nvSpPr>
        <p:spPr>
          <a:xfrm>
            <a:off x="7153375" y="49190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2100" y="1500713"/>
            <a:ext cx="4508750" cy="23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2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sz="4000" b="0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82" name="Google Shape;482;p72"/>
          <p:cNvPicPr preferRelativeResize="0"/>
          <p:nvPr/>
        </p:nvPicPr>
        <p:blipFill rotWithShape="1">
          <a:blip r:embed="rId4">
            <a:alphaModFix/>
          </a:blip>
          <a:srcRect r="2666"/>
          <a:stretch/>
        </p:blipFill>
        <p:spPr>
          <a:xfrm>
            <a:off x="5082150" y="1397200"/>
            <a:ext cx="755910" cy="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2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i="0" u="none" strike="noStrike" cap="none">
                <a:solidFill>
                  <a:schemeClr val="accent1"/>
                </a:solidFill>
              </a:rPr>
              <a:t>Questions?</a:t>
            </a:r>
            <a:endParaRPr sz="4000" i="0" u="none" strike="noStrike" cap="none">
              <a:solidFill>
                <a:schemeClr val="accent1"/>
              </a:solidFill>
            </a:endParaRPr>
          </a:p>
        </p:txBody>
      </p:sp>
      <p:pic>
        <p:nvPicPr>
          <p:cNvPr id="484" name="Google Shape;48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2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72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586" y="974388"/>
            <a:ext cx="3890850" cy="31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54"/>
          <p:cNvSpPr txBox="1">
            <a:spLocks noGrp="1"/>
          </p:cNvSpPr>
          <p:nvPr>
            <p:ph type="body" idx="1"/>
          </p:nvPr>
        </p:nvSpPr>
        <p:spPr>
          <a:xfrm>
            <a:off x="408825" y="1176350"/>
            <a:ext cx="43785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None/>
            </a:pPr>
            <a:r>
              <a:rPr lang="en" sz="1800">
                <a:solidFill>
                  <a:schemeClr val="accent1"/>
                </a:solidFill>
              </a:rPr>
              <a:t>Planning &amp; Hosting a </a:t>
            </a:r>
            <a:endParaRPr sz="180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None/>
            </a:pPr>
            <a:r>
              <a:rPr lang="en" sz="1800">
                <a:solidFill>
                  <a:schemeClr val="accent1"/>
                </a:solidFill>
              </a:rPr>
              <a:t>DSC Cloud Fest at your campus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14" name="Google Shape;214;p54"/>
          <p:cNvSpPr txBox="1">
            <a:spLocks noGrp="1"/>
          </p:cNvSpPr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/>
              <a:t>Taking you away from the puzzle world!</a:t>
            </a:r>
            <a:endParaRPr sz="26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15" name="Google Shape;215;p54"/>
          <p:cNvSpPr txBox="1"/>
          <p:nvPr/>
        </p:nvSpPr>
        <p:spPr>
          <a:xfrm>
            <a:off x="6995800" y="4118100"/>
            <a:ext cx="1647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Never give up a chance to try &amp; Experiment!</a:t>
            </a:r>
            <a:endParaRPr sz="12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6" name="Google Shape;216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1325" y="974400"/>
            <a:ext cx="446100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88099" y="4157925"/>
            <a:ext cx="247050" cy="4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0150" y="1476622"/>
            <a:ext cx="708475" cy="2384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None/>
            </a:pPr>
            <a:r>
              <a:rPr lang="en"/>
              <a:t>Sometimes it may be a bit challenging to understand what you need to do as a DSC lead during these fests, but don’t worry!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None/>
            </a:pPr>
            <a:r>
              <a:rPr lang="en"/>
              <a:t>You are going to be a Champion! </a:t>
            </a:r>
            <a:endParaRPr sz="16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None/>
            </a:pPr>
            <a:endParaRPr sz="16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None/>
            </a:pPr>
            <a:endParaRPr sz="16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0" name="Google Shape;22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4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54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3"/>
          <p:cNvSpPr txBox="1">
            <a:spLocks noGrp="1"/>
          </p:cNvSpPr>
          <p:nvPr>
            <p:ph type="title"/>
          </p:nvPr>
        </p:nvSpPr>
        <p:spPr>
          <a:xfrm>
            <a:off x="2352700" y="1643925"/>
            <a:ext cx="47136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800"/>
              <a:t>#DSCCloudFest , 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#developerstudentclubs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800"/>
              <a:t>#DSCIndia, #CloudStudyJams19,</a:t>
            </a:r>
            <a:endParaRPr sz="18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800"/>
              <a:t>#GoogleCloud</a:t>
            </a:r>
            <a:endParaRPr sz="1800"/>
          </a:p>
        </p:txBody>
      </p:sp>
      <p:sp>
        <p:nvSpPr>
          <p:cNvPr id="492" name="Google Shape;492;p73"/>
          <p:cNvSpPr txBox="1">
            <a:spLocks noGrp="1"/>
          </p:cNvSpPr>
          <p:nvPr>
            <p:ph type="subTitle" idx="1"/>
          </p:nvPr>
        </p:nvSpPr>
        <p:spPr>
          <a:xfrm>
            <a:off x="2482700" y="3739425"/>
            <a:ext cx="4659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- </a:t>
            </a:r>
            <a:r>
              <a:rPr lang="en" sz="1800"/>
              <a:t>Hashtags are superheros</a:t>
            </a:r>
            <a:endParaRPr sz="1800" b="0" i="0" u="none" strike="noStrike" cap="none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" name="Google Shape;493;p73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73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>
            <a:spLocks noGrp="1"/>
          </p:cNvSpPr>
          <p:nvPr>
            <p:ph type="title"/>
          </p:nvPr>
        </p:nvSpPr>
        <p:spPr>
          <a:xfrm>
            <a:off x="314325" y="1773750"/>
            <a:ext cx="36963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#DSCCloudFest</a:t>
            </a:r>
            <a:endParaRPr sz="2200">
              <a:solidFill>
                <a:srgbClr val="4285F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00" name="Google Shape;500;p74"/>
          <p:cNvSpPr txBox="1"/>
          <p:nvPr/>
        </p:nvSpPr>
        <p:spPr>
          <a:xfrm>
            <a:off x="314325" y="2373600"/>
            <a:ext cx="36963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Learning lots and having fun at today’s event? Share with us! Tag and follow </a:t>
            </a:r>
            <a:r>
              <a:rPr lang="en"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@GoogleDevsIN, @googlestudents </a:t>
            </a: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on twitter.</a:t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#DSCCloudFest , </a:t>
            </a:r>
            <a:r>
              <a:rPr lang="en" sz="1800">
                <a:solidFill>
                  <a:srgbClr val="434343"/>
                </a:solidFill>
              </a:rPr>
              <a:t>#developerstudentclubs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#DSCIndia, #CloudStudyJams19,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#GoogleCloud</a:t>
            </a:r>
            <a:endParaRPr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01" name="Google Shape;5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025" y="1450275"/>
            <a:ext cx="45434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75" y="646076"/>
            <a:ext cx="2836176" cy="10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4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4" name="Google Shape;5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425" y="1602675"/>
            <a:ext cx="45434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5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i="0" u="none" strike="noStrike" cap="none">
                <a:solidFill>
                  <a:srgbClr val="3C4043"/>
                </a:solidFill>
              </a:rPr>
              <a:t>Path to </a:t>
            </a:r>
            <a:r>
              <a:rPr lang="en"/>
              <a:t>Host Cloud Fest</a:t>
            </a:r>
            <a:endParaRPr sz="3000" i="0" u="none" strike="noStrike" cap="none">
              <a:solidFill>
                <a:srgbClr val="3C4043"/>
              </a:solidFill>
            </a:endParaRPr>
          </a:p>
        </p:txBody>
      </p:sp>
      <p:cxnSp>
        <p:nvCxnSpPr>
          <p:cNvPr id="228" name="Google Shape;228;p55"/>
          <p:cNvCxnSpPr/>
          <p:nvPr/>
        </p:nvCxnSpPr>
        <p:spPr>
          <a:xfrm rot="10800000" flipH="1">
            <a:off x="1956050" y="1313225"/>
            <a:ext cx="5448600" cy="1928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oval" w="med" len="med"/>
          </a:ln>
        </p:spPr>
      </p:cxnSp>
      <p:cxnSp>
        <p:nvCxnSpPr>
          <p:cNvPr id="229" name="Google Shape;229;p55"/>
          <p:cNvCxnSpPr/>
          <p:nvPr/>
        </p:nvCxnSpPr>
        <p:spPr>
          <a:xfrm>
            <a:off x="2506225" y="2174800"/>
            <a:ext cx="0" cy="866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55"/>
          <p:cNvSpPr txBox="1"/>
          <p:nvPr/>
        </p:nvSpPr>
        <p:spPr>
          <a:xfrm>
            <a:off x="1434775" y="1742813"/>
            <a:ext cx="1991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Keep them prepared</a:t>
            </a:r>
            <a:endParaRPr sz="12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55"/>
          <p:cNvSpPr txBox="1"/>
          <p:nvPr/>
        </p:nvSpPr>
        <p:spPr>
          <a:xfrm>
            <a:off x="1463575" y="1483275"/>
            <a:ext cx="211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Announce a Date</a:t>
            </a:r>
            <a:endParaRPr sz="1600" i="0" u="none" strike="noStrike" cap="none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2" name="Google Shape;232;p55"/>
          <p:cNvSpPr/>
          <p:nvPr/>
        </p:nvSpPr>
        <p:spPr>
          <a:xfrm>
            <a:off x="2444725" y="2978000"/>
            <a:ext cx="129900" cy="12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55"/>
          <p:cNvCxnSpPr/>
          <p:nvPr/>
        </p:nvCxnSpPr>
        <p:spPr>
          <a:xfrm flipH="1">
            <a:off x="3609023" y="2715200"/>
            <a:ext cx="3000" cy="65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" name="Google Shape;234;p55"/>
          <p:cNvSpPr/>
          <p:nvPr/>
        </p:nvSpPr>
        <p:spPr>
          <a:xfrm>
            <a:off x="3541250" y="2591563"/>
            <a:ext cx="129900" cy="12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55"/>
          <p:cNvGrpSpPr/>
          <p:nvPr/>
        </p:nvGrpSpPr>
        <p:grpSpPr>
          <a:xfrm>
            <a:off x="4528850" y="1510275"/>
            <a:ext cx="129900" cy="876400"/>
            <a:chOff x="4673125" y="1424150"/>
            <a:chExt cx="129900" cy="876400"/>
          </a:xfrm>
        </p:grpSpPr>
        <p:cxnSp>
          <p:nvCxnSpPr>
            <p:cNvPr id="236" name="Google Shape;236;p55"/>
            <p:cNvCxnSpPr/>
            <p:nvPr/>
          </p:nvCxnSpPr>
          <p:spPr>
            <a:xfrm flipH="1">
              <a:off x="4736425" y="1424150"/>
              <a:ext cx="3300" cy="751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7" name="Google Shape;237;p55"/>
            <p:cNvSpPr/>
            <p:nvPr/>
          </p:nvSpPr>
          <p:spPr>
            <a:xfrm>
              <a:off x="4673125" y="2170650"/>
              <a:ext cx="129900" cy="12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8" name="Google Shape;238;p55"/>
          <p:cNvCxnSpPr/>
          <p:nvPr/>
        </p:nvCxnSpPr>
        <p:spPr>
          <a:xfrm flipH="1">
            <a:off x="5673975" y="1924250"/>
            <a:ext cx="3300" cy="699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55"/>
          <p:cNvSpPr/>
          <p:nvPr/>
        </p:nvSpPr>
        <p:spPr>
          <a:xfrm>
            <a:off x="5609025" y="1843163"/>
            <a:ext cx="129900" cy="12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5"/>
          <p:cNvSpPr/>
          <p:nvPr/>
        </p:nvSpPr>
        <p:spPr>
          <a:xfrm>
            <a:off x="7023275" y="943475"/>
            <a:ext cx="688800" cy="68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5"/>
          <p:cNvSpPr txBox="1"/>
          <p:nvPr/>
        </p:nvSpPr>
        <p:spPr>
          <a:xfrm>
            <a:off x="6632325" y="2026325"/>
            <a:ext cx="1836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Get feedback from the attendees</a:t>
            </a:r>
            <a:endParaRPr sz="12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55"/>
          <p:cNvSpPr txBox="1"/>
          <p:nvPr/>
        </p:nvSpPr>
        <p:spPr>
          <a:xfrm>
            <a:off x="6460275" y="1756025"/>
            <a:ext cx="233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You are a Champion</a:t>
            </a:r>
            <a:endParaRPr sz="16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5"/>
          <p:cNvSpPr txBox="1"/>
          <p:nvPr/>
        </p:nvSpPr>
        <p:spPr>
          <a:xfrm>
            <a:off x="2616024" y="3633650"/>
            <a:ext cx="1836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Know your attendees</a:t>
            </a:r>
            <a:endParaRPr sz="12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55"/>
          <p:cNvSpPr txBox="1"/>
          <p:nvPr/>
        </p:nvSpPr>
        <p:spPr>
          <a:xfrm>
            <a:off x="2444723" y="3377100"/>
            <a:ext cx="226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Roll out registration</a:t>
            </a:r>
            <a:endParaRPr sz="16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5"/>
          <p:cNvSpPr txBox="1"/>
          <p:nvPr/>
        </p:nvSpPr>
        <p:spPr>
          <a:xfrm>
            <a:off x="3267050" y="1227675"/>
            <a:ext cx="2412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 prepared, it’s important</a:t>
            </a:r>
            <a:endParaRPr sz="12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55"/>
          <p:cNvSpPr txBox="1"/>
          <p:nvPr/>
        </p:nvSpPr>
        <p:spPr>
          <a:xfrm>
            <a:off x="3198350" y="1013525"/>
            <a:ext cx="2964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Request for Qwiklabs credits</a:t>
            </a:r>
            <a:endParaRPr sz="16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5"/>
          <p:cNvSpPr txBox="1"/>
          <p:nvPr/>
        </p:nvSpPr>
        <p:spPr>
          <a:xfrm>
            <a:off x="4943425" y="2901800"/>
            <a:ext cx="2412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Collaborate with other communities for better content</a:t>
            </a:r>
            <a:endParaRPr sz="1200" b="0" i="0" u="none" strike="noStrike" cap="non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8" name="Google Shape;248;p55"/>
          <p:cNvSpPr txBox="1"/>
          <p:nvPr/>
        </p:nvSpPr>
        <p:spPr>
          <a:xfrm>
            <a:off x="4887675" y="2639600"/>
            <a:ext cx="1572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Deploy &amp; Host!</a:t>
            </a:r>
            <a:endParaRPr sz="16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413" y="1124946"/>
            <a:ext cx="520125" cy="32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12" y="1632280"/>
            <a:ext cx="369075" cy="36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220" y="3151875"/>
            <a:ext cx="392331" cy="4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9600" y="2834953"/>
            <a:ext cx="558525" cy="39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5"/>
          <p:cNvPicPr preferRelativeResize="0"/>
          <p:nvPr/>
        </p:nvPicPr>
        <p:blipFill rotWithShape="1">
          <a:blip r:embed="rId7">
            <a:alphaModFix/>
          </a:blip>
          <a:srcRect l="-19483" t="-11541" r="-19483" b="-13771"/>
          <a:stretch/>
        </p:blipFill>
        <p:spPr>
          <a:xfrm>
            <a:off x="2117350" y="3378511"/>
            <a:ext cx="520125" cy="61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5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55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6"/>
          <p:cNvSpPr txBox="1">
            <a:spLocks noGrp="1"/>
          </p:cNvSpPr>
          <p:nvPr>
            <p:ph type="title"/>
          </p:nvPr>
        </p:nvSpPr>
        <p:spPr>
          <a:xfrm>
            <a:off x="125925" y="1946400"/>
            <a:ext cx="89067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Pre-event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56"/>
          <p:cNvSpPr/>
          <p:nvPr/>
        </p:nvSpPr>
        <p:spPr>
          <a:xfrm>
            <a:off x="23825" y="4601100"/>
            <a:ext cx="9120300" cy="54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7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 Host a Cloud Fest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68" name="Google Shape;268;p57"/>
          <p:cNvGrpSpPr/>
          <p:nvPr/>
        </p:nvGrpSpPr>
        <p:grpSpPr>
          <a:xfrm>
            <a:off x="408825" y="2930450"/>
            <a:ext cx="1408200" cy="1707595"/>
            <a:chOff x="408825" y="2867300"/>
            <a:chExt cx="1408200" cy="1707595"/>
          </a:xfrm>
        </p:grpSpPr>
        <p:sp>
          <p:nvSpPr>
            <p:cNvPr id="269" name="Google Shape;269;p57"/>
            <p:cNvSpPr txBox="1"/>
            <p:nvPr/>
          </p:nvSpPr>
          <p:spPr>
            <a:xfrm>
              <a:off x="408825" y="3245295"/>
              <a:ext cx="1408200" cy="13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Register to host a Cloud</a:t>
              </a:r>
              <a:endParaRPr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Fest</a:t>
              </a:r>
              <a:endParaRPr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70" name="Google Shape;270;p57"/>
            <p:cNvCxnSpPr/>
            <p:nvPr/>
          </p:nvCxnSpPr>
          <p:spPr>
            <a:xfrm>
              <a:off x="1094663" y="2867300"/>
              <a:ext cx="0" cy="4305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1" name="Google Shape;271;p57"/>
          <p:cNvGrpSpPr/>
          <p:nvPr/>
        </p:nvGrpSpPr>
        <p:grpSpPr>
          <a:xfrm>
            <a:off x="2114325" y="2930450"/>
            <a:ext cx="1408200" cy="1707595"/>
            <a:chOff x="1817025" y="2867300"/>
            <a:chExt cx="1408200" cy="1707595"/>
          </a:xfrm>
        </p:grpSpPr>
        <p:sp>
          <p:nvSpPr>
            <p:cNvPr id="272" name="Google Shape;272;p57"/>
            <p:cNvSpPr txBox="1"/>
            <p:nvPr/>
          </p:nvSpPr>
          <p:spPr>
            <a:xfrm>
              <a:off x="1817025" y="3245295"/>
              <a:ext cx="1408200" cy="13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Request for</a:t>
              </a:r>
              <a:endParaRPr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Event support*</a:t>
              </a:r>
              <a:endParaRPr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73" name="Google Shape;273;p57"/>
            <p:cNvCxnSpPr/>
            <p:nvPr/>
          </p:nvCxnSpPr>
          <p:spPr>
            <a:xfrm>
              <a:off x="2502863" y="2867300"/>
              <a:ext cx="0" cy="4305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4" name="Google Shape;274;p57"/>
          <p:cNvGrpSpPr/>
          <p:nvPr/>
        </p:nvGrpSpPr>
        <p:grpSpPr>
          <a:xfrm>
            <a:off x="3819825" y="2930450"/>
            <a:ext cx="1408200" cy="1707595"/>
            <a:chOff x="3188725" y="2867300"/>
            <a:chExt cx="1408200" cy="1707595"/>
          </a:xfrm>
        </p:grpSpPr>
        <p:sp>
          <p:nvSpPr>
            <p:cNvPr id="275" name="Google Shape;275;p57"/>
            <p:cNvSpPr txBox="1"/>
            <p:nvPr/>
          </p:nvSpPr>
          <p:spPr>
            <a:xfrm>
              <a:off x="3188725" y="3245295"/>
              <a:ext cx="1408200" cy="13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Collaborate</a:t>
              </a:r>
              <a:endParaRPr b="0" i="0" u="none" strike="noStrike" cap="none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76" name="Google Shape;276;p57"/>
            <p:cNvCxnSpPr/>
            <p:nvPr/>
          </p:nvCxnSpPr>
          <p:spPr>
            <a:xfrm>
              <a:off x="3874563" y="2867300"/>
              <a:ext cx="0" cy="4305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77" name="Google Shape;277;p57"/>
          <p:cNvGrpSpPr/>
          <p:nvPr/>
        </p:nvGrpSpPr>
        <p:grpSpPr>
          <a:xfrm>
            <a:off x="5525325" y="2930450"/>
            <a:ext cx="1408200" cy="1707595"/>
            <a:chOff x="4523925" y="2867300"/>
            <a:chExt cx="1408200" cy="1707595"/>
          </a:xfrm>
        </p:grpSpPr>
        <p:sp>
          <p:nvSpPr>
            <p:cNvPr id="278" name="Google Shape;278;p57"/>
            <p:cNvSpPr txBox="1"/>
            <p:nvPr/>
          </p:nvSpPr>
          <p:spPr>
            <a:xfrm>
              <a:off x="4523925" y="3245295"/>
              <a:ext cx="1408200" cy="13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Get students registered</a:t>
              </a:r>
              <a:endParaRPr b="0" i="0" u="none" strike="noStrike" cap="none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79" name="Google Shape;279;p57"/>
            <p:cNvCxnSpPr/>
            <p:nvPr/>
          </p:nvCxnSpPr>
          <p:spPr>
            <a:xfrm>
              <a:off x="5209763" y="2867300"/>
              <a:ext cx="0" cy="4305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80" name="Google Shape;280;p57"/>
          <p:cNvGrpSpPr/>
          <p:nvPr/>
        </p:nvGrpSpPr>
        <p:grpSpPr>
          <a:xfrm>
            <a:off x="7230825" y="2930450"/>
            <a:ext cx="1408200" cy="1707595"/>
            <a:chOff x="5968625" y="2867300"/>
            <a:chExt cx="1408200" cy="1707595"/>
          </a:xfrm>
        </p:grpSpPr>
        <p:sp>
          <p:nvSpPr>
            <p:cNvPr id="281" name="Google Shape;281;p57"/>
            <p:cNvSpPr txBox="1"/>
            <p:nvPr/>
          </p:nvSpPr>
          <p:spPr>
            <a:xfrm>
              <a:off x="5968625" y="3245295"/>
              <a:ext cx="1408200" cy="13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2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Host</a:t>
              </a:r>
              <a:endParaRPr b="0" i="0" u="none" strike="noStrike" cap="none" dirty="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82" name="Google Shape;282;p57"/>
            <p:cNvCxnSpPr/>
            <p:nvPr/>
          </p:nvCxnSpPr>
          <p:spPr>
            <a:xfrm>
              <a:off x="6654463" y="2867300"/>
              <a:ext cx="0" cy="430500"/>
            </a:xfrm>
            <a:prstGeom prst="straightConnector1">
              <a:avLst/>
            </a:prstGeom>
            <a:noFill/>
            <a:ln w="28575" cap="rnd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283" name="Google Shape;2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165" y="1813450"/>
            <a:ext cx="949670" cy="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749" y="1813453"/>
            <a:ext cx="1293344" cy="9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77" y="1916262"/>
            <a:ext cx="901075" cy="7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7"/>
          <p:cNvSpPr txBox="1"/>
          <p:nvPr/>
        </p:nvSpPr>
        <p:spPr>
          <a:xfrm>
            <a:off x="746325" y="4234250"/>
            <a:ext cx="7332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57"/>
          <p:cNvSpPr txBox="1"/>
          <p:nvPr/>
        </p:nvSpPr>
        <p:spPr>
          <a:xfrm>
            <a:off x="2431450" y="4234250"/>
            <a:ext cx="7332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8" name="Google Shape;288;p57"/>
          <p:cNvSpPr txBox="1"/>
          <p:nvPr/>
        </p:nvSpPr>
        <p:spPr>
          <a:xfrm>
            <a:off x="2171775" y="3925000"/>
            <a:ext cx="1293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*Only events that run more </a:t>
            </a:r>
            <a:endParaRPr sz="7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than 6 hours are supported</a:t>
            </a:r>
            <a:endParaRPr sz="7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9" name="Google Shape;289;p57"/>
          <p:cNvPicPr preferRelativeResize="0"/>
          <p:nvPr/>
        </p:nvPicPr>
        <p:blipFill rotWithShape="1">
          <a:blip r:embed="rId6">
            <a:alphaModFix/>
          </a:blip>
          <a:srcRect l="-19483" t="-11541" r="-19483" b="-13771"/>
          <a:stretch/>
        </p:blipFill>
        <p:spPr>
          <a:xfrm>
            <a:off x="2299625" y="1813450"/>
            <a:ext cx="901075" cy="106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4262" y="1916250"/>
            <a:ext cx="1121330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/>
        </p:nvSpPr>
        <p:spPr>
          <a:xfrm>
            <a:off x="5058400" y="4150125"/>
            <a:ext cx="39585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Please be sure to look for a venue that can accommodate attendees &amp; also facilitate Internet connectivity. Ideally a lab.  </a:t>
            </a:r>
            <a:endParaRPr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2" name="Google Shape;292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3388" y="4234255"/>
            <a:ext cx="901075" cy="57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7"/>
          <p:cNvSpPr/>
          <p:nvPr/>
        </p:nvSpPr>
        <p:spPr>
          <a:xfrm>
            <a:off x="6664200" y="483105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7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89067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Important sections of hosting</a:t>
            </a:r>
            <a:endParaRPr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 Cloud Fest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1" name="Google Shape;311;p59"/>
          <p:cNvSpPr/>
          <p:nvPr/>
        </p:nvSpPr>
        <p:spPr>
          <a:xfrm>
            <a:off x="23825" y="4601100"/>
            <a:ext cx="9120300" cy="54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60"/>
          <p:cNvCxnSpPr/>
          <p:nvPr/>
        </p:nvCxnSpPr>
        <p:spPr>
          <a:xfrm>
            <a:off x="2686050" y="2703075"/>
            <a:ext cx="1325100" cy="0"/>
          </a:xfrm>
          <a:prstGeom prst="straightConnector1">
            <a:avLst/>
          </a:prstGeom>
          <a:noFill/>
          <a:ln w="9525" cap="flat" cmpd="sng">
            <a:solidFill>
              <a:srgbClr val="EA8600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17" name="Google Shape;317;p60"/>
          <p:cNvCxnSpPr/>
          <p:nvPr/>
        </p:nvCxnSpPr>
        <p:spPr>
          <a:xfrm rot="10800000">
            <a:off x="4749275" y="3393625"/>
            <a:ext cx="1384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18" name="Google Shape;318;p60"/>
          <p:cNvSpPr txBox="1">
            <a:spLocks noGrp="1"/>
          </p:cNvSpPr>
          <p:nvPr>
            <p:ph type="title"/>
          </p:nvPr>
        </p:nvSpPr>
        <p:spPr>
          <a:xfrm>
            <a:off x="387475" y="194875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600" dirty="0"/>
              <a:t>Agenda</a:t>
            </a:r>
            <a:endParaRPr sz="2600" i="0" u="none" strike="noStrike" cap="none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" name="Google Shape;319;p60"/>
          <p:cNvSpPr/>
          <p:nvPr/>
        </p:nvSpPr>
        <p:spPr>
          <a:xfrm>
            <a:off x="4225888" y="1695119"/>
            <a:ext cx="407100" cy="407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0"/>
          <p:cNvSpPr/>
          <p:nvPr/>
        </p:nvSpPr>
        <p:spPr>
          <a:xfrm>
            <a:off x="4225888" y="2442072"/>
            <a:ext cx="407100" cy="407100"/>
          </a:xfrm>
          <a:prstGeom prst="ellipse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0"/>
          <p:cNvSpPr/>
          <p:nvPr/>
        </p:nvSpPr>
        <p:spPr>
          <a:xfrm>
            <a:off x="4225888" y="3190075"/>
            <a:ext cx="407100" cy="40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0"/>
          <p:cNvSpPr/>
          <p:nvPr/>
        </p:nvSpPr>
        <p:spPr>
          <a:xfrm>
            <a:off x="4225888" y="3933935"/>
            <a:ext cx="407100" cy="40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0"/>
          <p:cNvSpPr/>
          <p:nvPr/>
        </p:nvSpPr>
        <p:spPr>
          <a:xfrm>
            <a:off x="4225888" y="948180"/>
            <a:ext cx="407100" cy="407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60"/>
          <p:cNvCxnSpPr/>
          <p:nvPr/>
        </p:nvCxnSpPr>
        <p:spPr>
          <a:xfrm rot="10800000">
            <a:off x="4749263" y="1898675"/>
            <a:ext cx="1375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25" name="Google Shape;325;p60"/>
          <p:cNvCxnSpPr/>
          <p:nvPr/>
        </p:nvCxnSpPr>
        <p:spPr>
          <a:xfrm>
            <a:off x="2681775" y="1227925"/>
            <a:ext cx="1329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26" name="Google Shape;326;p60"/>
          <p:cNvCxnSpPr/>
          <p:nvPr/>
        </p:nvCxnSpPr>
        <p:spPr>
          <a:xfrm>
            <a:off x="2703125" y="4137475"/>
            <a:ext cx="13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7" name="Google Shape;327;p60"/>
          <p:cNvSpPr/>
          <p:nvPr/>
        </p:nvSpPr>
        <p:spPr>
          <a:xfrm>
            <a:off x="909950" y="995280"/>
            <a:ext cx="1707900" cy="325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65225" tIns="65225" rIns="65225" bIns="652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Topic one</a:t>
            </a:r>
            <a:endParaRPr sz="1800" b="0" i="0" u="none" strike="noStrike" cap="none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8" name="Google Shape;328;p60"/>
          <p:cNvSpPr txBox="1"/>
          <p:nvPr/>
        </p:nvSpPr>
        <p:spPr>
          <a:xfrm>
            <a:off x="96011" y="1271475"/>
            <a:ext cx="2521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Kickoff the event &amp; describe the</a:t>
            </a:r>
            <a:endParaRPr sz="12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Purpose of the event</a:t>
            </a:r>
            <a:endParaRPr sz="12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60"/>
          <p:cNvSpPr/>
          <p:nvPr/>
        </p:nvSpPr>
        <p:spPr>
          <a:xfrm>
            <a:off x="6241050" y="1709007"/>
            <a:ext cx="1707900" cy="325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65225" tIns="65225" rIns="65225" bIns="65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Topic two</a:t>
            </a:r>
            <a:endParaRPr sz="1800" b="0" i="0" u="none" strike="noStrike" cap="none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60"/>
          <p:cNvSpPr txBox="1"/>
          <p:nvPr/>
        </p:nvSpPr>
        <p:spPr>
          <a:xfrm>
            <a:off x="6266850" y="1987282"/>
            <a:ext cx="27804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Tech talks, speaker sessions on stories or opportunities</a:t>
            </a:r>
            <a:endParaRPr sz="12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1" name="Google Shape;331;p60"/>
          <p:cNvSpPr/>
          <p:nvPr/>
        </p:nvSpPr>
        <p:spPr>
          <a:xfrm>
            <a:off x="884150" y="2495430"/>
            <a:ext cx="1707900" cy="325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65225" tIns="65225" rIns="65225" bIns="652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rPr>
              <a:t>Topic </a:t>
            </a:r>
            <a:r>
              <a:rPr lang="en" sz="18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rPr>
              <a:t>three</a:t>
            </a:r>
            <a:endParaRPr sz="1800" b="0" i="0" u="none" strike="noStrike" cap="none">
              <a:solidFill>
                <a:srgbClr val="EA86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60"/>
          <p:cNvSpPr txBox="1"/>
          <p:nvPr/>
        </p:nvSpPr>
        <p:spPr>
          <a:xfrm>
            <a:off x="72610" y="2771625"/>
            <a:ext cx="2521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Hands-on Technical workshops / labs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Students Need to Complete 1 Quest during these Fests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3" name="Google Shape;333;p60"/>
          <p:cNvSpPr/>
          <p:nvPr/>
        </p:nvSpPr>
        <p:spPr>
          <a:xfrm>
            <a:off x="6250350" y="3190082"/>
            <a:ext cx="1707900" cy="325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65225" tIns="65225" rIns="65225" bIns="65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Topic </a:t>
            </a:r>
            <a:r>
              <a:rPr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four</a:t>
            </a:r>
            <a:endParaRPr sz="1800" b="0" i="0" u="none" strike="noStrike" cap="non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4" name="Google Shape;334;p60"/>
          <p:cNvSpPr txBox="1"/>
          <p:nvPr/>
        </p:nvSpPr>
        <p:spPr>
          <a:xfrm>
            <a:off x="6276150" y="3468357"/>
            <a:ext cx="27804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Questions &amp; feedback!</a:t>
            </a:r>
            <a:endParaRPr sz="12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60"/>
          <p:cNvSpPr/>
          <p:nvPr/>
        </p:nvSpPr>
        <p:spPr>
          <a:xfrm>
            <a:off x="874850" y="3995580"/>
            <a:ext cx="1707900" cy="325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65225" tIns="65225" rIns="65225" bIns="652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Topic 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five</a:t>
            </a:r>
            <a:endParaRPr sz="18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6" name="Google Shape;336;p60"/>
          <p:cNvSpPr txBox="1"/>
          <p:nvPr/>
        </p:nvSpPr>
        <p:spPr>
          <a:xfrm>
            <a:off x="64175" y="4271775"/>
            <a:ext cx="25218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Wrap up! Never miss to say thanks!</a:t>
            </a:r>
            <a:endParaRPr sz="1200" b="0" i="0" u="none" strike="noStrike" cap="none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7" name="Google Shape;3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0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60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Cloud Study Jams</a:t>
            </a:r>
            <a:endParaRPr sz="40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5" name="Google Shape;345;p61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Qwiklabs</a:t>
            </a:r>
            <a:endParaRPr sz="4000" b="1" i="0" u="none" strike="noStrike" cap="none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46" name="Google Shape;3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175" y="1366750"/>
            <a:ext cx="1719350" cy="259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1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61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Speaker Sessions</a:t>
            </a:r>
            <a:endParaRPr sz="40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5" name="Google Shape;355;p62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/>
              <a:t>Opportunities</a:t>
            </a:r>
            <a:endParaRPr sz="4000" b="1" i="0" u="none" strike="noStrike" cap="non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6" name="Google Shape;356;p62"/>
          <p:cNvPicPr preferRelativeResize="0"/>
          <p:nvPr/>
        </p:nvPicPr>
        <p:blipFill rotWithShape="1">
          <a:blip r:embed="rId3">
            <a:alphaModFix/>
          </a:blip>
          <a:srcRect l="33694" r="32222"/>
          <a:stretch/>
        </p:blipFill>
        <p:spPr>
          <a:xfrm>
            <a:off x="5565101" y="1188100"/>
            <a:ext cx="2581274" cy="309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975" y="227602"/>
            <a:ext cx="1394099" cy="5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2"/>
          <p:cNvSpPr/>
          <p:nvPr/>
        </p:nvSpPr>
        <p:spPr>
          <a:xfrm>
            <a:off x="460925" y="4797800"/>
            <a:ext cx="921900" cy="19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2"/>
          <p:cNvSpPr/>
          <p:nvPr/>
        </p:nvSpPr>
        <p:spPr>
          <a:xfrm>
            <a:off x="7153375" y="4842800"/>
            <a:ext cx="393600" cy="1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Macintosh PowerPoint</Application>
  <PresentationFormat>On-screen Show (16:9)</PresentationFormat>
  <Paragraphs>105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Google Sans</vt:lpstr>
      <vt:lpstr>Roboto</vt:lpstr>
      <vt:lpstr>Arial</vt:lpstr>
      <vt:lpstr>Google Sans Medium</vt:lpstr>
      <vt:lpstr>Simple Light</vt:lpstr>
      <vt:lpstr>Simple Light</vt:lpstr>
      <vt:lpstr>Google Recruitment 2018</vt:lpstr>
      <vt:lpstr>How to host a</vt:lpstr>
      <vt:lpstr>Taking you away from the puzzle world!</vt:lpstr>
      <vt:lpstr>Path to Host Cloud Fest</vt:lpstr>
      <vt:lpstr>Pre-event</vt:lpstr>
      <vt:lpstr>Process to Host a Cloud Fest</vt:lpstr>
      <vt:lpstr>Important sections of hosting a Cloud Fest</vt:lpstr>
      <vt:lpstr>Agenda</vt:lpstr>
      <vt:lpstr>Cloud Study Jams</vt:lpstr>
      <vt:lpstr>Speaker Sessions</vt:lpstr>
      <vt:lpstr>Meet, Greet!</vt:lpstr>
      <vt:lpstr>Open to All</vt:lpstr>
      <vt:lpstr>Attendee process</vt:lpstr>
      <vt:lpstr>What do you need to do after the event?</vt:lpstr>
      <vt:lpstr>Follow up on</vt:lpstr>
      <vt:lpstr>30 days to complete</vt:lpstr>
      <vt:lpstr>Be the leader!</vt:lpstr>
      <vt:lpstr>Tips to make a successful event</vt:lpstr>
      <vt:lpstr>Let the world know!</vt:lpstr>
      <vt:lpstr>Thank you.</vt:lpstr>
      <vt:lpstr>#DSCCloudFest , #developerstudentclubs #DSCIndia, #CloudStudyJams19, #GoogleCloud</vt:lpstr>
      <vt:lpstr>#DSCCloudFest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host a</dc:title>
  <cp:lastModifiedBy>Microsoft Office User</cp:lastModifiedBy>
  <cp:revision>1</cp:revision>
  <dcterms:modified xsi:type="dcterms:W3CDTF">2019-07-11T17:39:46Z</dcterms:modified>
</cp:coreProperties>
</file>